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 b="def" i="def"/>
      <a:tcStyle>
        <a:tcBdr/>
        <a:fill>
          <a:solidFill>
            <a:srgbClr val="E6EBF3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 b="def" i="def"/>
      <a:tcStyle>
        <a:tcBdr/>
        <a:fill>
          <a:solidFill>
            <a:srgbClr val="E7F2E6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 b="def" i="def"/>
      <a:tcStyle>
        <a:tcBdr/>
        <a:fill>
          <a:solidFill>
            <a:srgbClr val="F6E7EC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000000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media/image1.gif>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2.gif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  <a:lvl2pPr marL="777875" indent="-333375" algn="ctr">
              <a:spcBef>
                <a:spcPts val="0"/>
              </a:spcBef>
              <a:defRPr i="1" sz="2400"/>
            </a:lvl2pPr>
            <a:lvl3pPr marL="1222375" indent="-333375" algn="ctr">
              <a:spcBef>
                <a:spcPts val="0"/>
              </a:spcBef>
              <a:defRPr i="1" sz="2400"/>
            </a:lvl3pPr>
            <a:lvl4pPr marL="1666875" indent="-333375" algn="ctr">
              <a:spcBef>
                <a:spcPts val="0"/>
              </a:spcBef>
              <a:defRPr i="1" sz="2400"/>
            </a:lvl4pPr>
            <a:lvl5pPr marL="2111375" indent="-333375" algn="ctr">
              <a:spcBef>
                <a:spcPts val="0"/>
              </a:spcBef>
              <a:defRPr i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“Type a quote here.”"/>
          <p:cNvSpPr txBox="1"/>
          <p:nvPr>
            <p:ph type="body" sz="quarter" idx="13"/>
          </p:nvPr>
        </p:nvSpPr>
        <p:spPr>
          <a:xfrm>
            <a:off x="1270000" y="4308599"/>
            <a:ext cx="10464800" cy="60978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19250" y="673100"/>
            <a:ext cx="9758017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8917"/>
            <a:ext cx="5334002" cy="82169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3" Type="http://schemas.openxmlformats.org/officeDocument/2006/relationships/image" Target="../media/image1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gif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Relationship Id="rId3" Type="http://schemas.openxmlformats.org/officeDocument/2006/relationships/image" Target="../media/image2.gif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"/><Relationship Id="rId3" Type="http://schemas.openxmlformats.org/officeDocument/2006/relationships/image" Target="../media/image6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AR Pet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sz="16100"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VR Pets</a:t>
            </a:r>
          </a:p>
        </p:txBody>
      </p:sp>
      <p:sp>
        <p:nvSpPr>
          <p:cNvPr id="120" name="Second Updat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Third Update</a:t>
            </a:r>
          </a:p>
        </p:txBody>
      </p:sp>
      <p:pic>
        <p:nvPicPr>
          <p:cNvPr id="121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42564" y="5625143"/>
            <a:ext cx="4119674" cy="39506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Interactivity</a:t>
            </a:r>
          </a:p>
        </p:txBody>
      </p:sp>
      <p:sp>
        <p:nvSpPr>
          <p:cNvPr id="159" name="Unity Tutorials…"/>
          <p:cNvSpPr txBox="1"/>
          <p:nvPr>
            <p:ph type="body" sz="half" idx="1"/>
          </p:nvPr>
        </p:nvSpPr>
        <p:spPr>
          <a:xfrm>
            <a:off x="952500" y="984250"/>
            <a:ext cx="11099800" cy="3918893"/>
          </a:xfrm>
          <a:prstGeom prst="rect">
            <a:avLst/>
          </a:prstGeom>
        </p:spPr>
        <p:txBody>
          <a:bodyPr/>
          <a:lstStyle/>
          <a:p>
            <a:pPr marL="408940" indent="-408940" defTabSz="537462">
              <a:spcBef>
                <a:spcPts val="3800"/>
              </a:spcBef>
              <a:defRPr sz="4800"/>
            </a:pPr>
            <a:r>
              <a:t>Raycast to Teleport</a:t>
            </a:r>
          </a:p>
          <a:p>
            <a:pPr marL="408940" indent="-408940" defTabSz="537462">
              <a:spcBef>
                <a:spcPts val="3800"/>
              </a:spcBef>
              <a:defRPr sz="4800"/>
            </a:pPr>
            <a:r>
              <a:t>Specific locations</a:t>
            </a:r>
          </a:p>
        </p:txBody>
      </p:sp>
      <p:pic>
        <p:nvPicPr>
          <p:cNvPr id="16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51819" y="3984002"/>
            <a:ext cx="5642578" cy="22845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05980" y="3972917"/>
            <a:ext cx="7942166" cy="555843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IMG_8518.PNG" descr="IMG_8518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flipH="1">
            <a:off x="-154797" y="5972445"/>
            <a:ext cx="4350184" cy="4171711"/>
          </a:xfrm>
          <a:prstGeom prst="rect">
            <a:avLst/>
          </a:prstGeom>
          <a:ln w="127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85666" y="2248759"/>
            <a:ext cx="4289887" cy="3455369"/>
          </a:xfrm>
          <a:prstGeom prst="rect">
            <a:avLst/>
          </a:prstGeom>
        </p:spPr>
      </p:pic>
      <p:sp>
        <p:nvSpPr>
          <p:cNvPr id="165" name="Model Work"/>
          <p:cNvSpPr txBox="1"/>
          <p:nvPr>
            <p:ph type="title"/>
          </p:nvPr>
        </p:nvSpPr>
        <p:spPr>
          <a:xfrm>
            <a:off x="1270000" y="1524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Model Work</a:t>
            </a:r>
          </a:p>
        </p:txBody>
      </p:sp>
      <p:sp>
        <p:nvSpPr>
          <p:cNvPr id="166" name="Sketch, Modeling/Rigging in Blender"/>
          <p:cNvSpPr txBox="1"/>
          <p:nvPr>
            <p:ph type="body" sz="quarter" idx="1"/>
          </p:nvPr>
        </p:nvSpPr>
        <p:spPr>
          <a:xfrm>
            <a:off x="1270000" y="1422400"/>
            <a:ext cx="10464800" cy="1130300"/>
          </a:xfrm>
          <a:prstGeom prst="rect">
            <a:avLst/>
          </a:prstGeom>
        </p:spPr>
        <p:txBody>
          <a:bodyPr/>
          <a:lstStyle/>
          <a:p>
            <a:pPr/>
            <a:r>
              <a:t>Sketch, Modeling/Rigging in Blender</a:t>
            </a:r>
          </a:p>
        </p:txBody>
      </p:sp>
      <p:sp>
        <p:nvSpPr>
          <p:cNvPr id="167" name="Sketch, Modeling/Rigging in Blender"/>
          <p:cNvSpPr txBox="1"/>
          <p:nvPr/>
        </p:nvSpPr>
        <p:spPr>
          <a:xfrm>
            <a:off x="3301998" y="3411292"/>
            <a:ext cx="3084615" cy="1130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+</a:t>
            </a:r>
          </a:p>
        </p:txBody>
      </p:sp>
      <p:pic>
        <p:nvPicPr>
          <p:cNvPr id="168" name="Items.png" descr="Items.png"/>
          <p:cNvPicPr>
            <a:picLocks noChangeAspect="1"/>
          </p:cNvPicPr>
          <p:nvPr/>
        </p:nvPicPr>
        <p:blipFill>
          <a:blip r:embed="rId3">
            <a:extLst/>
          </a:blip>
          <a:srcRect l="46817" t="68011" r="41643" b="15678"/>
          <a:stretch>
            <a:fillRect/>
          </a:stretch>
        </p:blipFill>
        <p:spPr>
          <a:xfrm>
            <a:off x="5220041" y="2248724"/>
            <a:ext cx="4243114" cy="3455467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Unity Tutorials…"/>
          <p:cNvSpPr txBox="1"/>
          <p:nvPr/>
        </p:nvSpPr>
        <p:spPr>
          <a:xfrm>
            <a:off x="558797" y="5639658"/>
            <a:ext cx="6244337" cy="3034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397256">
              <a:spcBef>
                <a:spcPts val="2800"/>
              </a:spcBef>
              <a:defRPr sz="3600">
                <a:solidFill>
                  <a:srgbClr val="FFFFFF"/>
                </a:solidFill>
              </a:defRPr>
            </a:pPr>
          </a:p>
          <a:p>
            <a:pPr marL="302258" indent="-302258" algn="l" defTabSz="397256">
              <a:spcBef>
                <a:spcPts val="2800"/>
              </a:spcBef>
              <a:buSzPct val="145000"/>
              <a:buChar char="•"/>
              <a:defRPr sz="3600">
                <a:solidFill>
                  <a:srgbClr val="FFFFFF"/>
                </a:solidFill>
              </a:defRPr>
            </a:pPr>
            <a:r>
              <a:t>Started With Just Sketches and our default Cat Lite…</a:t>
            </a:r>
          </a:p>
          <a:p>
            <a:pPr marL="302258" indent="-302258" algn="l" defTabSz="397256">
              <a:spcBef>
                <a:spcPts val="2800"/>
              </a:spcBef>
              <a:buSzPct val="145000"/>
              <a:buChar char="•"/>
              <a:defRPr sz="3600">
                <a:solidFill>
                  <a:srgbClr val="FFFFFF"/>
                </a:solidFill>
              </a:defRPr>
            </a:pPr>
            <a:r>
              <a:t>Off to Blender!</a:t>
            </a:r>
          </a:p>
        </p:txBody>
      </p:sp>
      <p:pic>
        <p:nvPicPr>
          <p:cNvPr id="170" name="IMG_8518.PNG" descr="IMG_8518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293962" y="1790650"/>
            <a:ext cx="4119674" cy="3950661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Sketch, Modeling/Rigging in Blender"/>
          <p:cNvSpPr txBox="1"/>
          <p:nvPr/>
        </p:nvSpPr>
        <p:spPr>
          <a:xfrm>
            <a:off x="8242299" y="3411292"/>
            <a:ext cx="3084615" cy="1130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72" name="Sketch, Modeling/Rigging in Blender"/>
          <p:cNvSpPr txBox="1"/>
          <p:nvPr/>
        </p:nvSpPr>
        <p:spPr>
          <a:xfrm>
            <a:off x="7721599" y="7092998"/>
            <a:ext cx="3084615" cy="1130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-&gt;</a:t>
            </a:r>
          </a:p>
        </p:txBody>
      </p:sp>
      <p:pic>
        <p:nvPicPr>
          <p:cNvPr id="173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020348" y="6654899"/>
            <a:ext cx="1676303" cy="16763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54023" y="1313326"/>
            <a:ext cx="7393721" cy="75001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8879" y="5182458"/>
            <a:ext cx="3889393" cy="3132785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Sketch, Modeling/Rigging in Blender"/>
          <p:cNvSpPr txBox="1"/>
          <p:nvPr/>
        </p:nvSpPr>
        <p:spPr>
          <a:xfrm>
            <a:off x="3098799" y="6419898"/>
            <a:ext cx="3084615" cy="1130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178" name="Unity Tutorials…"/>
          <p:cNvSpPr txBox="1"/>
          <p:nvPr/>
        </p:nvSpPr>
        <p:spPr>
          <a:xfrm>
            <a:off x="253999" y="-138843"/>
            <a:ext cx="4472584" cy="441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20623">
              <a:spcBef>
                <a:spcPts val="3000"/>
              </a:spcBef>
              <a:defRPr sz="3800">
                <a:solidFill>
                  <a:srgbClr val="FFFFFF"/>
                </a:solidFill>
              </a:defRPr>
            </a:pPr>
          </a:p>
          <a:p>
            <a:pPr marL="320040" indent="-320040" algn="l" defTabSz="420623">
              <a:spcBef>
                <a:spcPts val="3000"/>
              </a:spcBef>
              <a:buSzPct val="145000"/>
              <a:buChar char="•"/>
              <a:defRPr sz="3800">
                <a:solidFill>
                  <a:srgbClr val="FFFFFF"/>
                </a:solidFill>
              </a:defRPr>
            </a:pPr>
            <a:r>
              <a:t>Basing everything on default cat:</a:t>
            </a:r>
          </a:p>
          <a:p>
            <a:pPr marL="320040" indent="-320040" algn="l" defTabSz="420623">
              <a:spcBef>
                <a:spcPts val="3000"/>
              </a:spcBef>
              <a:buSzPct val="145000"/>
              <a:buChar char="•"/>
              <a:defRPr sz="3800">
                <a:solidFill>
                  <a:srgbClr val="FFFFFF"/>
                </a:solidFill>
              </a:defRPr>
            </a:pPr>
            <a:r>
              <a:t>Got to this:</a:t>
            </a:r>
          </a:p>
          <a:p>
            <a:pPr marL="320040" indent="-320040" algn="l" defTabSz="420623">
              <a:spcBef>
                <a:spcPts val="3000"/>
              </a:spcBef>
              <a:buSzPct val="145000"/>
              <a:buChar char="•"/>
              <a:defRPr sz="3800">
                <a:solidFill>
                  <a:srgbClr val="FFFFFF"/>
                </a:solidFill>
              </a:defRPr>
            </a:pPr>
            <a:r>
              <a:t>What about color?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5423" y="508405"/>
            <a:ext cx="4099117" cy="4158097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Sketch, Modeling/Rigging in Blender"/>
          <p:cNvSpPr txBox="1"/>
          <p:nvPr/>
        </p:nvSpPr>
        <p:spPr>
          <a:xfrm>
            <a:off x="8039099" y="2022301"/>
            <a:ext cx="3084615" cy="1130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82" name="Unity Tutorials…"/>
          <p:cNvSpPr txBox="1"/>
          <p:nvPr/>
        </p:nvSpPr>
        <p:spPr>
          <a:xfrm>
            <a:off x="254000" y="-138843"/>
            <a:ext cx="4472583" cy="441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373885">
              <a:spcBef>
                <a:spcPts val="2600"/>
              </a:spcBef>
              <a:defRPr sz="3300">
                <a:solidFill>
                  <a:srgbClr val="FFFFFF"/>
                </a:solidFill>
              </a:defRPr>
            </a:pPr>
          </a:p>
          <a:p>
            <a:pPr marL="284479" indent="-284479" algn="l" defTabSz="373885">
              <a:spcBef>
                <a:spcPts val="2600"/>
              </a:spcBef>
              <a:buSzPct val="145000"/>
              <a:buChar char="•"/>
              <a:defRPr sz="3300">
                <a:solidFill>
                  <a:srgbClr val="FFFFFF"/>
                </a:solidFill>
              </a:defRPr>
            </a:pPr>
            <a:r>
              <a:t>From doodle plus model…</a:t>
            </a:r>
          </a:p>
          <a:p>
            <a:pPr marL="284479" indent="-284479" algn="l" defTabSz="373885">
              <a:spcBef>
                <a:spcPts val="2600"/>
              </a:spcBef>
              <a:buSzPct val="145000"/>
              <a:buChar char="•"/>
              <a:defRPr sz="3300">
                <a:solidFill>
                  <a:srgbClr val="FFFFFF"/>
                </a:solidFill>
              </a:defRPr>
            </a:pPr>
            <a:r>
              <a:t>Made a texture based on Cat Lite’s.</a:t>
            </a:r>
          </a:p>
          <a:p>
            <a:pPr marL="284479" indent="-284479" algn="l" defTabSz="373885">
              <a:spcBef>
                <a:spcPts val="2600"/>
              </a:spcBef>
              <a:buSzPct val="145000"/>
              <a:buChar char="•"/>
              <a:defRPr sz="3300">
                <a:solidFill>
                  <a:srgbClr val="FFFFFF"/>
                </a:solidFill>
              </a:defRPr>
            </a:pPr>
            <a:r>
              <a:t>Applied it and…..???</a:t>
            </a:r>
          </a:p>
        </p:txBody>
      </p:sp>
      <p:pic>
        <p:nvPicPr>
          <p:cNvPr id="183" name="IMG_8518.PNG" descr="IMG_851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23378" y="850850"/>
            <a:ext cx="4119674" cy="39506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Fox_Tex4.PNG" descr="Fox_Tex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58900" y="5506506"/>
            <a:ext cx="3737696" cy="3737697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Sketch, Modeling/Rigging in Blender"/>
          <p:cNvSpPr txBox="1"/>
          <p:nvPr/>
        </p:nvSpPr>
        <p:spPr>
          <a:xfrm>
            <a:off x="-596902" y="6810202"/>
            <a:ext cx="3084616" cy="1130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86" name="-&gt;"/>
          <p:cNvSpPr txBox="1"/>
          <p:nvPr/>
        </p:nvSpPr>
        <p:spPr>
          <a:xfrm>
            <a:off x="6280508" y="6746557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187" name="???"/>
          <p:cNvSpPr txBox="1"/>
          <p:nvPr/>
        </p:nvSpPr>
        <p:spPr>
          <a:xfrm>
            <a:off x="8218168" y="6362069"/>
            <a:ext cx="2232661" cy="16268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0000">
                <a:solidFill>
                  <a:srgbClr val="FFFFFF"/>
                </a:solidFill>
              </a:defRPr>
            </a:lvl1pPr>
          </a:lstStyle>
          <a:p>
            <a:pPr/>
            <a:r>
              <a:t>???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5423" y="508405"/>
            <a:ext cx="4099117" cy="4158097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Sketch, Modeling/Rigging in Blender"/>
          <p:cNvSpPr txBox="1"/>
          <p:nvPr/>
        </p:nvSpPr>
        <p:spPr>
          <a:xfrm>
            <a:off x="8039099" y="2022301"/>
            <a:ext cx="3084615" cy="1130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91" name="Unity Tutorials…"/>
          <p:cNvSpPr txBox="1"/>
          <p:nvPr/>
        </p:nvSpPr>
        <p:spPr>
          <a:xfrm>
            <a:off x="254000" y="-138843"/>
            <a:ext cx="4472583" cy="441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373885">
              <a:spcBef>
                <a:spcPts val="2600"/>
              </a:spcBef>
              <a:defRPr sz="3300">
                <a:solidFill>
                  <a:srgbClr val="FFFFFF"/>
                </a:solidFill>
              </a:defRPr>
            </a:pPr>
          </a:p>
          <a:p>
            <a:pPr marL="284479" indent="-284479" algn="l" defTabSz="373885">
              <a:spcBef>
                <a:spcPts val="2600"/>
              </a:spcBef>
              <a:buSzPct val="145000"/>
              <a:buChar char="•"/>
              <a:defRPr sz="3300">
                <a:solidFill>
                  <a:srgbClr val="FFFFFF"/>
                </a:solidFill>
              </a:defRPr>
            </a:pPr>
            <a:r>
              <a:t>From doodle plus model…</a:t>
            </a:r>
          </a:p>
          <a:p>
            <a:pPr marL="284479" indent="-284479" algn="l" defTabSz="373885">
              <a:spcBef>
                <a:spcPts val="2600"/>
              </a:spcBef>
              <a:buSzPct val="145000"/>
              <a:buChar char="•"/>
              <a:defRPr sz="3300">
                <a:solidFill>
                  <a:srgbClr val="FFFFFF"/>
                </a:solidFill>
              </a:defRPr>
            </a:pPr>
            <a:r>
              <a:t>Made a texture based on Cat Lite’s.</a:t>
            </a:r>
          </a:p>
          <a:p>
            <a:pPr marL="284479" indent="-284479" algn="l" defTabSz="373885">
              <a:spcBef>
                <a:spcPts val="2600"/>
              </a:spcBef>
              <a:buSzPct val="145000"/>
              <a:buChar char="•"/>
              <a:defRPr sz="3300">
                <a:solidFill>
                  <a:srgbClr val="FFFFFF"/>
                </a:solidFill>
              </a:defRPr>
            </a:pPr>
            <a:r>
              <a:t>Applied it and…..???</a:t>
            </a:r>
          </a:p>
        </p:txBody>
      </p:sp>
      <p:pic>
        <p:nvPicPr>
          <p:cNvPr id="192" name="IMG_8518.PNG" descr="IMG_851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23378" y="850850"/>
            <a:ext cx="4119674" cy="39506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Fox_Tex4.PNG" descr="Fox_Tex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58900" y="5506506"/>
            <a:ext cx="3737696" cy="3737697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Sketch, Modeling/Rigging in Blender"/>
          <p:cNvSpPr txBox="1"/>
          <p:nvPr/>
        </p:nvSpPr>
        <p:spPr>
          <a:xfrm>
            <a:off x="-596902" y="6810202"/>
            <a:ext cx="3084616" cy="1130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95" name="-&gt;"/>
          <p:cNvSpPr txBox="1"/>
          <p:nvPr/>
        </p:nvSpPr>
        <p:spPr>
          <a:xfrm>
            <a:off x="5277208" y="6797357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-&gt;</a:t>
            </a:r>
          </a:p>
        </p:txBody>
      </p:sp>
      <p:pic>
        <p:nvPicPr>
          <p:cNvPr id="196" name="ShadeBloom.png" descr="ShadeBloo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211568" y="3771651"/>
            <a:ext cx="6612871" cy="57814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Unity Tutorials…"/>
          <p:cNvSpPr txBox="1"/>
          <p:nvPr/>
        </p:nvSpPr>
        <p:spPr>
          <a:xfrm>
            <a:off x="254000" y="-138843"/>
            <a:ext cx="4472583" cy="441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spcBef>
                <a:spcPts val="4200"/>
              </a:spcBef>
              <a:defRPr sz="5300">
                <a:solidFill>
                  <a:srgbClr val="FFFFFF"/>
                </a:solidFill>
              </a:defRPr>
            </a:pP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</a:defRPr>
            </a:pPr>
            <a:r>
              <a:t>So I fixed the shader…</a:t>
            </a:r>
          </a:p>
        </p:txBody>
      </p:sp>
      <p:sp>
        <p:nvSpPr>
          <p:cNvPr id="199" name="-&gt;"/>
          <p:cNvSpPr txBox="1"/>
          <p:nvPr/>
        </p:nvSpPr>
        <p:spPr>
          <a:xfrm>
            <a:off x="6458308" y="6746557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-&gt;</a:t>
            </a:r>
          </a:p>
        </p:txBody>
      </p:sp>
      <p:pic>
        <p:nvPicPr>
          <p:cNvPr id="200" name="MobileBumpShader.png" descr="MobileBumpShade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8291" y="4447232"/>
            <a:ext cx="5624458" cy="491729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87615" y="4406898"/>
            <a:ext cx="4675508" cy="4997957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Decided to go with a toon shader after."/>
          <p:cNvSpPr txBox="1"/>
          <p:nvPr/>
        </p:nvSpPr>
        <p:spPr>
          <a:xfrm>
            <a:off x="7587615" y="946055"/>
            <a:ext cx="4675508" cy="2444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</a:defRPr>
            </a:lvl1pPr>
          </a:lstStyle>
          <a:p>
            <a:pPr/>
            <a:r>
              <a:t>Decided to go with a toon shader.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Unity Tutorials…"/>
          <p:cNvSpPr txBox="1"/>
          <p:nvPr/>
        </p:nvSpPr>
        <p:spPr>
          <a:xfrm>
            <a:off x="304798" y="-507143"/>
            <a:ext cx="4540700" cy="441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549148">
              <a:spcBef>
                <a:spcPts val="3900"/>
              </a:spcBef>
              <a:defRPr sz="4900">
                <a:solidFill>
                  <a:srgbClr val="FFFFFF"/>
                </a:solidFill>
              </a:defRPr>
            </a:pP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00">
                <a:solidFill>
                  <a:srgbClr val="FFFFFF"/>
                </a:solidFill>
              </a:defRPr>
            </a:pPr>
            <a:r>
              <a:t>As for animations…</a:t>
            </a: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00">
                <a:solidFill>
                  <a:srgbClr val="FFFFFF"/>
                </a:solidFill>
              </a:defRPr>
            </a:pPr>
            <a:r>
              <a:t>The cat lite Default animations:</a:t>
            </a:r>
          </a:p>
        </p:txBody>
      </p:sp>
      <p:sp>
        <p:nvSpPr>
          <p:cNvPr id="205" name="-&gt;"/>
          <p:cNvSpPr txBox="1"/>
          <p:nvPr/>
        </p:nvSpPr>
        <p:spPr>
          <a:xfrm>
            <a:off x="6458308" y="6746557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206" name="Loaded onto Fox Model…"/>
          <p:cNvSpPr txBox="1"/>
          <p:nvPr/>
        </p:nvSpPr>
        <p:spPr>
          <a:xfrm>
            <a:off x="7587615" y="943744"/>
            <a:ext cx="4675507" cy="2449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</a:defRPr>
            </a:pPr>
            <a:r>
              <a:t>Loaded onto Fox Model 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</a:defRPr>
            </a:pPr>
            <a:r>
              <a:t>(With difficulty)</a:t>
            </a:r>
          </a:p>
        </p:txBody>
      </p:sp>
      <p:pic>
        <p:nvPicPr>
          <p:cNvPr id="207" name="ModelPrototypeGif.gif" descr="ModelPrototypeGif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5281" y="4498506"/>
            <a:ext cx="5419970" cy="48147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Unity Tutorials…"/>
          <p:cNvSpPr txBox="1"/>
          <p:nvPr/>
        </p:nvSpPr>
        <p:spPr>
          <a:xfrm>
            <a:off x="304799" y="-507143"/>
            <a:ext cx="4540699" cy="441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549148">
              <a:spcBef>
                <a:spcPts val="3900"/>
              </a:spcBef>
              <a:defRPr sz="4900">
                <a:solidFill>
                  <a:srgbClr val="FFFFFF"/>
                </a:solidFill>
              </a:defRPr>
            </a:pP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00">
                <a:solidFill>
                  <a:srgbClr val="FFFFFF"/>
                </a:solidFill>
              </a:defRPr>
            </a:pPr>
            <a:r>
              <a:t>As for animations…</a:t>
            </a: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00">
                <a:solidFill>
                  <a:srgbClr val="FFFFFF"/>
                </a:solidFill>
              </a:defRPr>
            </a:pPr>
            <a:r>
              <a:t>The cat lite Default animations:</a:t>
            </a:r>
          </a:p>
        </p:txBody>
      </p:sp>
      <p:sp>
        <p:nvSpPr>
          <p:cNvPr id="210" name="-&gt;"/>
          <p:cNvSpPr txBox="1"/>
          <p:nvPr/>
        </p:nvSpPr>
        <p:spPr>
          <a:xfrm>
            <a:off x="6125526" y="6629334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211" name="Loaded onto Fox Model…"/>
          <p:cNvSpPr txBox="1"/>
          <p:nvPr/>
        </p:nvSpPr>
        <p:spPr>
          <a:xfrm>
            <a:off x="7587615" y="943744"/>
            <a:ext cx="4675507" cy="2449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</a:defRPr>
            </a:pPr>
            <a:r>
              <a:t>Loaded onto Fox Model 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</a:defRPr>
            </a:pPr>
            <a:r>
              <a:t>(With difficulty)</a:t>
            </a:r>
          </a:p>
        </p:txBody>
      </p:sp>
      <p:pic>
        <p:nvPicPr>
          <p:cNvPr id="21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7667" y="4613526"/>
            <a:ext cx="5435602" cy="48895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13" name="AnimationTestDefaultCatAnimations.gif" descr="AnimationTestDefaultCatAnimation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31367" y="4613526"/>
            <a:ext cx="5588002" cy="48895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Model Work"/>
          <p:cNvSpPr txBox="1"/>
          <p:nvPr>
            <p:ph type="title"/>
          </p:nvPr>
        </p:nvSpPr>
        <p:spPr>
          <a:xfrm>
            <a:off x="1270000" y="1524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Next?</a:t>
            </a:r>
          </a:p>
        </p:txBody>
      </p:sp>
      <p:sp>
        <p:nvSpPr>
          <p:cNvPr id="216" name="Unity Tutorials…"/>
          <p:cNvSpPr txBox="1"/>
          <p:nvPr/>
        </p:nvSpPr>
        <p:spPr>
          <a:xfrm>
            <a:off x="1282699" y="317656"/>
            <a:ext cx="10439401" cy="8249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spcBef>
                <a:spcPts val="4200"/>
              </a:spcBef>
              <a:defRPr sz="5300">
                <a:solidFill>
                  <a:srgbClr val="FFFFFF"/>
                </a:solidFill>
              </a:defRPr>
            </a:pP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</a:defRPr>
            </a:pPr>
            <a:r>
              <a:t>Fix/More Animations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</a:defRPr>
            </a:pPr>
            <a:r>
              <a:t>Load Model into Main Project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</a:defRPr>
            </a:pPr>
            <a:r>
              <a:t>Trigger Animations with Events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</a:defRPr>
            </a:pPr>
            <a:r>
              <a:t>At the end…</a:t>
            </a:r>
          </a:p>
          <a:p>
            <a:pPr lvl="1" marL="889000" indent="-444500" algn="l">
              <a:spcBef>
                <a:spcPts val="4200"/>
              </a:spcBef>
              <a:buSzPct val="145000"/>
              <a:buChar char="•"/>
              <a:defRPr sz="3000">
                <a:solidFill>
                  <a:srgbClr val="FFFFFF"/>
                </a:solidFill>
              </a:defRPr>
            </a:pPr>
            <a:r>
              <a:t>Tweak/Refine</a:t>
            </a:r>
          </a:p>
        </p:txBody>
      </p:sp>
      <p:pic>
        <p:nvPicPr>
          <p:cNvPr id="217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30548" y="6190934"/>
            <a:ext cx="4119505" cy="39504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676" y="375089"/>
            <a:ext cx="7906678" cy="4518102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02288" y="4810894"/>
            <a:ext cx="7797651" cy="4518102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What we’ve done"/>
          <p:cNvSpPr txBox="1"/>
          <p:nvPr>
            <p:ph type="title"/>
          </p:nvPr>
        </p:nvSpPr>
        <p:spPr>
          <a:xfrm>
            <a:off x="952500" y="-53087"/>
            <a:ext cx="11099801" cy="2159001"/>
          </a:xfrm>
          <a:prstGeom prst="rect">
            <a:avLst/>
          </a:prstGeom>
        </p:spPr>
        <p:txBody>
          <a:bodyPr/>
          <a:lstStyle/>
          <a:p>
            <a:pPr lvl="1">
              <a:defRPr b="1">
                <a:solidFill>
                  <a:schemeClr val="accent4">
                    <a:satOff val="-5343"/>
                    <a:lumOff val="12843"/>
                  </a:schemeClr>
                </a:solidFill>
                <a:latin typeface="Baskerville"/>
                <a:ea typeface="Baskerville"/>
                <a:cs typeface="Baskerville"/>
                <a:sym typeface="Baskerville"/>
              </a:defRPr>
            </a:pPr>
            <a:r>
              <a:t>Interface</a:t>
            </a:r>
          </a:p>
        </p:txBody>
      </p:sp>
      <p:sp>
        <p:nvSpPr>
          <p:cNvPr id="222" name="Unity Tutorials…"/>
          <p:cNvSpPr txBox="1"/>
          <p:nvPr>
            <p:ph type="body" idx="1"/>
          </p:nvPr>
        </p:nvSpPr>
        <p:spPr>
          <a:xfrm>
            <a:off x="753796" y="2943833"/>
            <a:ext cx="11099801" cy="6286501"/>
          </a:xfrm>
          <a:prstGeom prst="rect">
            <a:avLst/>
          </a:prstGeom>
        </p:spPr>
        <p:txBody>
          <a:bodyPr/>
          <a:lstStyle/>
          <a:p>
            <a:pPr>
              <a:defRPr b="1" sz="5300">
                <a:solidFill>
                  <a:schemeClr val="accent4"/>
                </a:solidFill>
              </a:defRPr>
            </a:pPr>
            <a:r>
              <a:t>What was done?</a:t>
            </a:r>
          </a:p>
          <a:p>
            <a:pPr>
              <a:defRPr b="1" sz="5300">
                <a:solidFill>
                  <a:schemeClr val="accent4"/>
                </a:solidFill>
              </a:defRPr>
            </a:pPr>
            <a:r>
              <a:t>What got done over break?</a:t>
            </a:r>
          </a:p>
          <a:p>
            <a:pPr lvl="2">
              <a:defRPr b="1" sz="5300">
                <a:solidFill>
                  <a:schemeClr val="accent4"/>
                </a:solidFill>
              </a:defRPr>
            </a:pPr>
            <a:r>
              <a:t>Milestones?</a:t>
            </a:r>
          </a:p>
          <a:p>
            <a:pPr>
              <a:defRPr b="1" sz="5300">
                <a:solidFill>
                  <a:schemeClr val="accent4"/>
                </a:solidFill>
              </a:defRPr>
            </a:pPr>
            <a:r>
              <a:t>What do we do next?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Last Time…</a:t>
            </a:r>
          </a:p>
        </p:txBody>
      </p:sp>
      <p:sp>
        <p:nvSpPr>
          <p:cNvPr id="124" name="Unity Tutorials…"/>
          <p:cNvSpPr txBox="1"/>
          <p:nvPr>
            <p:ph type="body" idx="1"/>
          </p:nvPr>
        </p:nvSpPr>
        <p:spPr>
          <a:xfrm>
            <a:off x="952500" y="2311400"/>
            <a:ext cx="11099800" cy="6286500"/>
          </a:xfrm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Still Deciding on Hardware (Kyle?)</a:t>
            </a:r>
          </a:p>
          <a:p>
            <a:pPr>
              <a:defRPr sz="5300"/>
            </a:pPr>
            <a:r>
              <a:t>No Environment (Kyle)</a:t>
            </a:r>
          </a:p>
          <a:p>
            <a:pPr>
              <a:defRPr sz="5300"/>
            </a:pPr>
            <a:r>
              <a:t>No Interactivity (Josh)</a:t>
            </a:r>
          </a:p>
          <a:p>
            <a:pPr>
              <a:defRPr sz="5300"/>
            </a:pPr>
            <a:r>
              <a:t>Default Model/Animations (Elliot)</a:t>
            </a:r>
          </a:p>
          <a:p>
            <a:pPr>
              <a:defRPr sz="5300"/>
            </a:pPr>
            <a:r>
              <a:t>No Interface (Kurt)</a:t>
            </a:r>
          </a:p>
        </p:txBody>
      </p:sp>
      <p:pic>
        <p:nvPicPr>
          <p:cNvPr id="125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40048" y="2901632"/>
            <a:ext cx="4119505" cy="39504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Thank you!"/>
          <p:cNvSpPr txBox="1"/>
          <p:nvPr/>
        </p:nvSpPr>
        <p:spPr>
          <a:xfrm>
            <a:off x="3221988" y="1790069"/>
            <a:ext cx="6560821" cy="16268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Thank you!</a:t>
            </a:r>
          </a:p>
        </p:txBody>
      </p:sp>
      <p:pic>
        <p:nvPicPr>
          <p:cNvPr id="225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42564" y="4609143"/>
            <a:ext cx="4119674" cy="39506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VR or AR?</a:t>
            </a:r>
          </a:p>
        </p:txBody>
      </p:sp>
      <p:sp>
        <p:nvSpPr>
          <p:cNvPr id="128" name="Unity Tutorials…"/>
          <p:cNvSpPr txBox="1"/>
          <p:nvPr>
            <p:ph type="body" idx="1"/>
          </p:nvPr>
        </p:nvSpPr>
        <p:spPr>
          <a:xfrm>
            <a:off x="952500" y="2095500"/>
            <a:ext cx="11099800" cy="6286500"/>
          </a:xfrm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Over Winter Break, we decided.</a:t>
            </a:r>
          </a:p>
          <a:p>
            <a:pPr>
              <a:defRPr sz="5300"/>
            </a:pPr>
            <a:r>
              <a:t>VR</a:t>
            </a:r>
          </a:p>
          <a:p>
            <a:pPr lvl="2">
              <a:defRPr sz="5300"/>
            </a:pPr>
            <a:r>
              <a:t>Equipment available to us</a:t>
            </a:r>
          </a:p>
          <a:p>
            <a:pPr lvl="2">
              <a:defRPr sz="5300"/>
            </a:pPr>
            <a:r>
              <a:t>Easier Implementation</a:t>
            </a:r>
          </a:p>
          <a:p>
            <a:pPr lvl="2">
              <a:defRPr sz="5300"/>
            </a:pPr>
            <a:r>
              <a:t>More Users</a:t>
            </a:r>
          </a:p>
        </p:txBody>
      </p:sp>
      <p:pic>
        <p:nvPicPr>
          <p:cNvPr id="129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94048" y="5632134"/>
            <a:ext cx="4119505" cy="39504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Unity Work"/>
          <p:cNvSpPr txBox="1"/>
          <p:nvPr/>
        </p:nvSpPr>
        <p:spPr>
          <a:xfrm>
            <a:off x="1833626" y="-48768"/>
            <a:ext cx="9337549" cy="25359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8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Well… </a:t>
            </a:r>
          </a:p>
          <a:p>
            <a:pPr>
              <a:defRPr sz="8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What are we using?</a:t>
            </a:r>
          </a:p>
        </p:txBody>
      </p:sp>
      <p:sp>
        <p:nvSpPr>
          <p:cNvPr id="132" name="Free Asset Cat…"/>
          <p:cNvSpPr txBox="1"/>
          <p:nvPr/>
        </p:nvSpPr>
        <p:spPr>
          <a:xfrm>
            <a:off x="927097" y="2136569"/>
            <a:ext cx="3973324" cy="45080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</a:defRPr>
            </a:pPr>
          </a:p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</a:defRPr>
            </a:pPr>
            <a:r>
              <a:t>Oculus Rift</a:t>
            </a:r>
          </a:p>
          <a:p>
            <a:pPr lvl="1" marL="661736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</a:defRPr>
            </a:pPr>
            <a:r>
              <a:t>Oculus Touch</a:t>
            </a:r>
          </a:p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</a:defRPr>
            </a:pPr>
            <a:r>
              <a:t>Unity 2018.3.1f1</a:t>
            </a:r>
          </a:p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</a:defRPr>
            </a:pPr>
            <a:r>
              <a:t>Blender</a:t>
            </a:r>
          </a:p>
        </p:txBody>
      </p:sp>
      <p:pic>
        <p:nvPicPr>
          <p:cNvPr id="13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54650" y="2667000"/>
            <a:ext cx="7226300" cy="6731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5300" y="7454999"/>
            <a:ext cx="1676301" cy="167630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228850" y="6864398"/>
            <a:ext cx="2857500" cy="28575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Section Formats:</a:t>
            </a:r>
          </a:p>
        </p:txBody>
      </p:sp>
      <p:sp>
        <p:nvSpPr>
          <p:cNvPr id="138" name="Unity Tutoria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What was done?</a:t>
            </a:r>
          </a:p>
          <a:p>
            <a:pPr>
              <a:defRPr sz="5300"/>
            </a:pPr>
            <a:r>
              <a:t>What got done over break?</a:t>
            </a:r>
          </a:p>
          <a:p>
            <a:pPr lvl="2">
              <a:defRPr sz="5300"/>
            </a:pPr>
            <a:r>
              <a:t>Milestones?</a:t>
            </a:r>
          </a:p>
          <a:p>
            <a:pPr>
              <a:defRPr sz="5300"/>
            </a:pPr>
            <a:r>
              <a:t>What do we do next?</a:t>
            </a:r>
          </a:p>
        </p:txBody>
      </p:sp>
      <p:pic>
        <p:nvPicPr>
          <p:cNvPr id="139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05148" y="5746434"/>
            <a:ext cx="4119505" cy="39504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Environment:</a:t>
            </a:r>
          </a:p>
        </p:txBody>
      </p:sp>
      <p:sp>
        <p:nvSpPr>
          <p:cNvPr id="142" name="Unity Tutoria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Before Break, we had basic Unity project.</a:t>
            </a:r>
          </a:p>
          <a:p>
            <a:pPr>
              <a:defRPr sz="5300"/>
            </a:pPr>
            <a:r>
              <a:t>We created the environment.</a:t>
            </a:r>
          </a:p>
          <a:p>
            <a:pPr lvl="3">
              <a:defRPr sz="3000"/>
            </a:pPr>
            <a:r>
              <a:t> See next slide</a:t>
            </a:r>
          </a:p>
        </p:txBody>
      </p:sp>
      <p:pic>
        <p:nvPicPr>
          <p:cNvPr id="143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32148" y="6330634"/>
            <a:ext cx="4119505" cy="39504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Items.png" descr="Ite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3545" y="609478"/>
            <a:ext cx="6211259" cy="35788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644140" y="4664011"/>
            <a:ext cx="7972836" cy="4542102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&lt;- From This…"/>
          <p:cNvSpPr txBox="1"/>
          <p:nvPr/>
        </p:nvSpPr>
        <p:spPr>
          <a:xfrm>
            <a:off x="6379938" y="1006159"/>
            <a:ext cx="5717829" cy="85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&lt;- From This…</a:t>
            </a:r>
          </a:p>
        </p:txBody>
      </p:sp>
      <p:sp>
        <p:nvSpPr>
          <p:cNvPr id="148" name="To this! -&gt;"/>
          <p:cNvSpPr txBox="1"/>
          <p:nvPr/>
        </p:nvSpPr>
        <p:spPr>
          <a:xfrm>
            <a:off x="-528862" y="6136959"/>
            <a:ext cx="5717830" cy="85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To this! -&gt;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4650" r="3925" b="22213"/>
          <a:stretch>
            <a:fillRect/>
          </a:stretch>
        </p:blipFill>
        <p:spPr>
          <a:xfrm>
            <a:off x="2590799" y="4058898"/>
            <a:ext cx="9821544" cy="5473181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Interactivity</a:t>
            </a:r>
          </a:p>
        </p:txBody>
      </p:sp>
      <p:sp>
        <p:nvSpPr>
          <p:cNvPr id="152" name="Unity Tutorials…"/>
          <p:cNvSpPr txBox="1"/>
          <p:nvPr>
            <p:ph type="body" sz="quarter" idx="1"/>
          </p:nvPr>
        </p:nvSpPr>
        <p:spPr>
          <a:xfrm>
            <a:off x="952500" y="1758950"/>
            <a:ext cx="11099800" cy="2038251"/>
          </a:xfrm>
          <a:prstGeom prst="rect">
            <a:avLst/>
          </a:prstGeom>
        </p:spPr>
        <p:txBody>
          <a:bodyPr/>
          <a:lstStyle/>
          <a:p>
            <a:pPr marL="408940" indent="-408940" defTabSz="537462">
              <a:spcBef>
                <a:spcPts val="3800"/>
              </a:spcBef>
              <a:defRPr sz="4800"/>
            </a:pPr>
            <a:r>
              <a:t>A* Pathfinder</a:t>
            </a:r>
          </a:p>
          <a:p>
            <a:pPr marL="408940" indent="-408940" defTabSz="537462">
              <a:spcBef>
                <a:spcPts val="3800"/>
              </a:spcBef>
              <a:defRPr sz="4800"/>
            </a:pPr>
            <a:r>
              <a:t>Dummy Walk AI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Interactivity</a:t>
            </a:r>
          </a:p>
        </p:txBody>
      </p:sp>
      <p:sp>
        <p:nvSpPr>
          <p:cNvPr id="155" name="Unity Tutorials…"/>
          <p:cNvSpPr txBox="1"/>
          <p:nvPr>
            <p:ph type="body" sz="quarter" idx="1"/>
          </p:nvPr>
        </p:nvSpPr>
        <p:spPr>
          <a:xfrm>
            <a:off x="952500" y="1758950"/>
            <a:ext cx="11099800" cy="2038251"/>
          </a:xfrm>
          <a:prstGeom prst="rect">
            <a:avLst/>
          </a:prstGeom>
        </p:spPr>
        <p:txBody>
          <a:bodyPr/>
          <a:lstStyle>
            <a:lvl1pPr marL="408940" indent="-408940" defTabSz="537462">
              <a:spcBef>
                <a:spcPts val="3800"/>
              </a:spcBef>
              <a:defRPr sz="4800"/>
            </a:lvl1pPr>
          </a:lstStyle>
          <a:p>
            <a:pPr/>
            <a:r>
              <a:t>Throw a ball/Fetch</a:t>
            </a:r>
          </a:p>
        </p:txBody>
      </p:sp>
      <p:pic>
        <p:nvPicPr>
          <p:cNvPr id="156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36224" r="21161" b="0"/>
          <a:stretch>
            <a:fillRect/>
          </a:stretch>
        </p:blipFill>
        <p:spPr>
          <a:xfrm>
            <a:off x="3943350" y="3973571"/>
            <a:ext cx="5456833" cy="54752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